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3"/>
  </p:notesMasterIdLst>
  <p:sldIdLst>
    <p:sldId id="256" r:id="rId2"/>
    <p:sldId id="257" r:id="rId3"/>
    <p:sldId id="271" r:id="rId4"/>
    <p:sldId id="262" r:id="rId5"/>
    <p:sldId id="269" r:id="rId6"/>
    <p:sldId id="270" r:id="rId7"/>
    <p:sldId id="265" r:id="rId8"/>
    <p:sldId id="258" r:id="rId9"/>
    <p:sldId id="261" r:id="rId10"/>
    <p:sldId id="260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81"/>
    <p:restoredTop sz="94705"/>
  </p:normalViewPr>
  <p:slideViewPr>
    <p:cSldViewPr snapToGrid="0" snapToObjects="1">
      <p:cViewPr varScale="1">
        <p:scale>
          <a:sx n="179" d="100"/>
          <a:sy n="179" d="100"/>
        </p:scale>
        <p:origin x="251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5DE0C2-83F7-4722-9542-C12E872D8D29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0A20EF3-2909-4349-8D35-06961EDE9D02}">
      <dgm:prSet/>
      <dgm:spPr/>
      <dgm:t>
        <a:bodyPr/>
        <a:lstStyle/>
        <a:p>
          <a:r>
            <a:rPr lang="en-GB"/>
            <a:t>Schwierige Überwachung von Bienenstöcken bei Imkern</a:t>
          </a:r>
          <a:endParaRPr lang="en-US"/>
        </a:p>
      </dgm:t>
    </dgm:pt>
    <dgm:pt modelId="{6F2E95D4-F2D5-418E-B63D-2813F3DA4AA5}" type="parTrans" cxnId="{0EB54B76-9BC5-4465-ACDA-A9BA8B1B2CEF}">
      <dgm:prSet/>
      <dgm:spPr/>
      <dgm:t>
        <a:bodyPr/>
        <a:lstStyle/>
        <a:p>
          <a:endParaRPr lang="en-US"/>
        </a:p>
      </dgm:t>
    </dgm:pt>
    <dgm:pt modelId="{0959C99D-AC98-4BED-9580-BF07DBED9479}" type="sibTrans" cxnId="{0EB54B76-9BC5-4465-ACDA-A9BA8B1B2CEF}">
      <dgm:prSet/>
      <dgm:spPr/>
      <dgm:t>
        <a:bodyPr/>
        <a:lstStyle/>
        <a:p>
          <a:endParaRPr lang="en-US"/>
        </a:p>
      </dgm:t>
    </dgm:pt>
    <dgm:pt modelId="{A2606117-0F79-49DE-881A-E5ADAC57041F}">
      <dgm:prSet/>
      <dgm:spPr/>
      <dgm:t>
        <a:bodyPr/>
        <a:lstStyle/>
        <a:p>
          <a:r>
            <a:rPr lang="en-GB"/>
            <a:t>Wichtige Parameter: Temperatur, Luftfeuchtigkeit, Gewicht</a:t>
          </a:r>
          <a:endParaRPr lang="en-US"/>
        </a:p>
      </dgm:t>
    </dgm:pt>
    <dgm:pt modelId="{37CA7796-0551-498B-B1D8-41C5085220CB}" type="parTrans" cxnId="{94FE9B3A-8037-4177-84E9-1ACB5A3252B4}">
      <dgm:prSet/>
      <dgm:spPr/>
      <dgm:t>
        <a:bodyPr/>
        <a:lstStyle/>
        <a:p>
          <a:endParaRPr lang="en-US"/>
        </a:p>
      </dgm:t>
    </dgm:pt>
    <dgm:pt modelId="{785F4C05-CE1D-4D6F-8CD6-0A7ED7F833B8}" type="sibTrans" cxnId="{94FE9B3A-8037-4177-84E9-1ACB5A3252B4}">
      <dgm:prSet/>
      <dgm:spPr/>
      <dgm:t>
        <a:bodyPr/>
        <a:lstStyle/>
        <a:p>
          <a:endParaRPr lang="en-US"/>
        </a:p>
      </dgm:t>
    </dgm:pt>
    <dgm:pt modelId="{A841D8A8-8A4F-4AEA-BBF3-2D269A4CE6DE}">
      <dgm:prSet/>
      <dgm:spPr/>
      <dgm:t>
        <a:bodyPr/>
        <a:lstStyle/>
        <a:p>
          <a:r>
            <a:rPr lang="en-GB"/>
            <a:t>Traditionelle Methoden: manuell, zeitaufwändig, fehleranfällig</a:t>
          </a:r>
          <a:endParaRPr lang="en-US"/>
        </a:p>
      </dgm:t>
    </dgm:pt>
    <dgm:pt modelId="{CCFE6784-3335-4CD8-90E7-4C5CDD0C8364}" type="parTrans" cxnId="{6083DCAB-5757-4FDB-8A1C-A9F3A93983A9}">
      <dgm:prSet/>
      <dgm:spPr/>
      <dgm:t>
        <a:bodyPr/>
        <a:lstStyle/>
        <a:p>
          <a:endParaRPr lang="en-US"/>
        </a:p>
      </dgm:t>
    </dgm:pt>
    <dgm:pt modelId="{CB524362-4359-4F79-A9F6-118FC0F28E09}" type="sibTrans" cxnId="{6083DCAB-5757-4FDB-8A1C-A9F3A93983A9}">
      <dgm:prSet/>
      <dgm:spPr/>
      <dgm:t>
        <a:bodyPr/>
        <a:lstStyle/>
        <a:p>
          <a:endParaRPr lang="en-US"/>
        </a:p>
      </dgm:t>
    </dgm:pt>
    <dgm:pt modelId="{27D46243-6837-4926-B3B5-8053E673ABE7}">
      <dgm:prSet/>
      <dgm:spPr/>
      <dgm:t>
        <a:bodyPr/>
        <a:lstStyle/>
        <a:p>
          <a:r>
            <a:rPr lang="en-GB"/>
            <a:t>Bedarf an automatisiertem, verlässlichem Monitoring mit Echtzeitdaten</a:t>
          </a:r>
          <a:endParaRPr lang="en-US"/>
        </a:p>
      </dgm:t>
    </dgm:pt>
    <dgm:pt modelId="{F1E8A09B-8620-449F-994F-CA2A937C4631}" type="parTrans" cxnId="{CDCF16C8-4958-48C8-8378-7E962C0001A0}">
      <dgm:prSet/>
      <dgm:spPr/>
      <dgm:t>
        <a:bodyPr/>
        <a:lstStyle/>
        <a:p>
          <a:endParaRPr lang="en-US"/>
        </a:p>
      </dgm:t>
    </dgm:pt>
    <dgm:pt modelId="{A40DF814-5466-4CB5-AE4B-85D74BF22619}" type="sibTrans" cxnId="{CDCF16C8-4958-48C8-8378-7E962C0001A0}">
      <dgm:prSet/>
      <dgm:spPr/>
      <dgm:t>
        <a:bodyPr/>
        <a:lstStyle/>
        <a:p>
          <a:endParaRPr lang="en-US"/>
        </a:p>
      </dgm:t>
    </dgm:pt>
    <dgm:pt modelId="{5F10F837-7F60-394D-8146-78599B6F9B91}" type="pres">
      <dgm:prSet presAssocID="{865DE0C2-83F7-4722-9542-C12E872D8D29}" presName="outerComposite" presStyleCnt="0">
        <dgm:presLayoutVars>
          <dgm:chMax val="5"/>
          <dgm:dir/>
          <dgm:resizeHandles val="exact"/>
        </dgm:presLayoutVars>
      </dgm:prSet>
      <dgm:spPr/>
    </dgm:pt>
    <dgm:pt modelId="{994CD239-0DF2-0F4F-836D-4C4C57A915BA}" type="pres">
      <dgm:prSet presAssocID="{865DE0C2-83F7-4722-9542-C12E872D8D29}" presName="dummyMaxCanvas" presStyleCnt="0">
        <dgm:presLayoutVars/>
      </dgm:prSet>
      <dgm:spPr/>
    </dgm:pt>
    <dgm:pt modelId="{EE1F00CE-24AB-3444-AA7D-3F798495A8BB}" type="pres">
      <dgm:prSet presAssocID="{865DE0C2-83F7-4722-9542-C12E872D8D29}" presName="FourNodes_1" presStyleLbl="node1" presStyleIdx="0" presStyleCnt="4">
        <dgm:presLayoutVars>
          <dgm:bulletEnabled val="1"/>
        </dgm:presLayoutVars>
      </dgm:prSet>
      <dgm:spPr/>
    </dgm:pt>
    <dgm:pt modelId="{A1F39BC1-4540-5344-B147-7B4EE27A9A49}" type="pres">
      <dgm:prSet presAssocID="{865DE0C2-83F7-4722-9542-C12E872D8D29}" presName="FourNodes_2" presStyleLbl="node1" presStyleIdx="1" presStyleCnt="4">
        <dgm:presLayoutVars>
          <dgm:bulletEnabled val="1"/>
        </dgm:presLayoutVars>
      </dgm:prSet>
      <dgm:spPr/>
    </dgm:pt>
    <dgm:pt modelId="{65E87D8B-B589-ED43-B49B-447F54319EA8}" type="pres">
      <dgm:prSet presAssocID="{865DE0C2-83F7-4722-9542-C12E872D8D29}" presName="FourNodes_3" presStyleLbl="node1" presStyleIdx="2" presStyleCnt="4">
        <dgm:presLayoutVars>
          <dgm:bulletEnabled val="1"/>
        </dgm:presLayoutVars>
      </dgm:prSet>
      <dgm:spPr/>
    </dgm:pt>
    <dgm:pt modelId="{8ADD9AA1-C796-C04C-9407-4B189FFF7DA6}" type="pres">
      <dgm:prSet presAssocID="{865DE0C2-83F7-4722-9542-C12E872D8D29}" presName="FourNodes_4" presStyleLbl="node1" presStyleIdx="3" presStyleCnt="4">
        <dgm:presLayoutVars>
          <dgm:bulletEnabled val="1"/>
        </dgm:presLayoutVars>
      </dgm:prSet>
      <dgm:spPr/>
    </dgm:pt>
    <dgm:pt modelId="{26BF2B9C-639A-7547-AFC6-1DECF057FDF3}" type="pres">
      <dgm:prSet presAssocID="{865DE0C2-83F7-4722-9542-C12E872D8D29}" presName="FourConn_1-2" presStyleLbl="fgAccFollowNode1" presStyleIdx="0" presStyleCnt="3">
        <dgm:presLayoutVars>
          <dgm:bulletEnabled val="1"/>
        </dgm:presLayoutVars>
      </dgm:prSet>
      <dgm:spPr/>
    </dgm:pt>
    <dgm:pt modelId="{348CA342-C35C-C84C-A148-57CFBF0FC88B}" type="pres">
      <dgm:prSet presAssocID="{865DE0C2-83F7-4722-9542-C12E872D8D29}" presName="FourConn_2-3" presStyleLbl="fgAccFollowNode1" presStyleIdx="1" presStyleCnt="3">
        <dgm:presLayoutVars>
          <dgm:bulletEnabled val="1"/>
        </dgm:presLayoutVars>
      </dgm:prSet>
      <dgm:spPr/>
    </dgm:pt>
    <dgm:pt modelId="{08C32A37-413B-5748-B22E-483199E8EF82}" type="pres">
      <dgm:prSet presAssocID="{865DE0C2-83F7-4722-9542-C12E872D8D29}" presName="FourConn_3-4" presStyleLbl="fgAccFollowNode1" presStyleIdx="2" presStyleCnt="3">
        <dgm:presLayoutVars>
          <dgm:bulletEnabled val="1"/>
        </dgm:presLayoutVars>
      </dgm:prSet>
      <dgm:spPr/>
    </dgm:pt>
    <dgm:pt modelId="{19892C29-E09A-F54F-94FD-4B989EB16364}" type="pres">
      <dgm:prSet presAssocID="{865DE0C2-83F7-4722-9542-C12E872D8D29}" presName="FourNodes_1_text" presStyleLbl="node1" presStyleIdx="3" presStyleCnt="4">
        <dgm:presLayoutVars>
          <dgm:bulletEnabled val="1"/>
        </dgm:presLayoutVars>
      </dgm:prSet>
      <dgm:spPr/>
    </dgm:pt>
    <dgm:pt modelId="{0078676F-1F0A-EC4C-B1C2-61D6A5D1336C}" type="pres">
      <dgm:prSet presAssocID="{865DE0C2-83F7-4722-9542-C12E872D8D29}" presName="FourNodes_2_text" presStyleLbl="node1" presStyleIdx="3" presStyleCnt="4">
        <dgm:presLayoutVars>
          <dgm:bulletEnabled val="1"/>
        </dgm:presLayoutVars>
      </dgm:prSet>
      <dgm:spPr/>
    </dgm:pt>
    <dgm:pt modelId="{BBBF118B-0913-3E40-AD22-DA214C82EC99}" type="pres">
      <dgm:prSet presAssocID="{865DE0C2-83F7-4722-9542-C12E872D8D29}" presName="FourNodes_3_text" presStyleLbl="node1" presStyleIdx="3" presStyleCnt="4">
        <dgm:presLayoutVars>
          <dgm:bulletEnabled val="1"/>
        </dgm:presLayoutVars>
      </dgm:prSet>
      <dgm:spPr/>
    </dgm:pt>
    <dgm:pt modelId="{0446CFEE-0AC4-FD45-A05B-0444FB28508A}" type="pres">
      <dgm:prSet presAssocID="{865DE0C2-83F7-4722-9542-C12E872D8D29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B8D5F703-4397-6E42-B5A4-58BBFA7D13A5}" type="presOf" srcId="{A2606117-0F79-49DE-881A-E5ADAC57041F}" destId="{A1F39BC1-4540-5344-B147-7B4EE27A9A49}" srcOrd="0" destOrd="0" presId="urn:microsoft.com/office/officeart/2005/8/layout/vProcess5"/>
    <dgm:cxn modelId="{37CC5504-A687-F743-ABC6-2551EBFFF876}" type="presOf" srcId="{27D46243-6837-4926-B3B5-8053E673ABE7}" destId="{8ADD9AA1-C796-C04C-9407-4B189FFF7DA6}" srcOrd="0" destOrd="0" presId="urn:microsoft.com/office/officeart/2005/8/layout/vProcess5"/>
    <dgm:cxn modelId="{4D6AAA04-7D7A-0642-932D-5F67BA6901FD}" type="presOf" srcId="{27D46243-6837-4926-B3B5-8053E673ABE7}" destId="{0446CFEE-0AC4-FD45-A05B-0444FB28508A}" srcOrd="1" destOrd="0" presId="urn:microsoft.com/office/officeart/2005/8/layout/vProcess5"/>
    <dgm:cxn modelId="{9682BF29-9245-4C47-A998-E757426FF7E3}" type="presOf" srcId="{A0A20EF3-2909-4349-8D35-06961EDE9D02}" destId="{19892C29-E09A-F54F-94FD-4B989EB16364}" srcOrd="1" destOrd="0" presId="urn:microsoft.com/office/officeart/2005/8/layout/vProcess5"/>
    <dgm:cxn modelId="{947A2734-E895-264E-AD0F-0CDB410704C8}" type="presOf" srcId="{A841D8A8-8A4F-4AEA-BBF3-2D269A4CE6DE}" destId="{65E87D8B-B589-ED43-B49B-447F54319EA8}" srcOrd="0" destOrd="0" presId="urn:microsoft.com/office/officeart/2005/8/layout/vProcess5"/>
    <dgm:cxn modelId="{94FE9B3A-8037-4177-84E9-1ACB5A3252B4}" srcId="{865DE0C2-83F7-4722-9542-C12E872D8D29}" destId="{A2606117-0F79-49DE-881A-E5ADAC57041F}" srcOrd="1" destOrd="0" parTransId="{37CA7796-0551-498B-B1D8-41C5085220CB}" sibTransId="{785F4C05-CE1D-4D6F-8CD6-0A7ED7F833B8}"/>
    <dgm:cxn modelId="{36CD3545-026B-3D4F-9131-689726719038}" type="presOf" srcId="{A841D8A8-8A4F-4AEA-BBF3-2D269A4CE6DE}" destId="{BBBF118B-0913-3E40-AD22-DA214C82EC99}" srcOrd="1" destOrd="0" presId="urn:microsoft.com/office/officeart/2005/8/layout/vProcess5"/>
    <dgm:cxn modelId="{55278453-ACB7-DD4C-A6B8-E5A5A66E2537}" type="presOf" srcId="{865DE0C2-83F7-4722-9542-C12E872D8D29}" destId="{5F10F837-7F60-394D-8146-78599B6F9B91}" srcOrd="0" destOrd="0" presId="urn:microsoft.com/office/officeart/2005/8/layout/vProcess5"/>
    <dgm:cxn modelId="{36266755-1015-AD46-9779-291256F83592}" type="presOf" srcId="{CB524362-4359-4F79-A9F6-118FC0F28E09}" destId="{08C32A37-413B-5748-B22E-483199E8EF82}" srcOrd="0" destOrd="0" presId="urn:microsoft.com/office/officeart/2005/8/layout/vProcess5"/>
    <dgm:cxn modelId="{594F1F59-8FC3-C94E-997C-02A61B3C2232}" type="presOf" srcId="{785F4C05-CE1D-4D6F-8CD6-0A7ED7F833B8}" destId="{348CA342-C35C-C84C-A148-57CFBF0FC88B}" srcOrd="0" destOrd="0" presId="urn:microsoft.com/office/officeart/2005/8/layout/vProcess5"/>
    <dgm:cxn modelId="{5C5A305A-7913-974B-815D-20292500B321}" type="presOf" srcId="{A0A20EF3-2909-4349-8D35-06961EDE9D02}" destId="{EE1F00CE-24AB-3444-AA7D-3F798495A8BB}" srcOrd="0" destOrd="0" presId="urn:microsoft.com/office/officeart/2005/8/layout/vProcess5"/>
    <dgm:cxn modelId="{0EB54B76-9BC5-4465-ACDA-A9BA8B1B2CEF}" srcId="{865DE0C2-83F7-4722-9542-C12E872D8D29}" destId="{A0A20EF3-2909-4349-8D35-06961EDE9D02}" srcOrd="0" destOrd="0" parTransId="{6F2E95D4-F2D5-418E-B63D-2813F3DA4AA5}" sibTransId="{0959C99D-AC98-4BED-9580-BF07DBED9479}"/>
    <dgm:cxn modelId="{6083DCAB-5757-4FDB-8A1C-A9F3A93983A9}" srcId="{865DE0C2-83F7-4722-9542-C12E872D8D29}" destId="{A841D8A8-8A4F-4AEA-BBF3-2D269A4CE6DE}" srcOrd="2" destOrd="0" parTransId="{CCFE6784-3335-4CD8-90E7-4C5CDD0C8364}" sibTransId="{CB524362-4359-4F79-A9F6-118FC0F28E09}"/>
    <dgm:cxn modelId="{A5B010C4-3EC8-234A-801E-6C29819D8313}" type="presOf" srcId="{0959C99D-AC98-4BED-9580-BF07DBED9479}" destId="{26BF2B9C-639A-7547-AFC6-1DECF057FDF3}" srcOrd="0" destOrd="0" presId="urn:microsoft.com/office/officeart/2005/8/layout/vProcess5"/>
    <dgm:cxn modelId="{CDCF16C8-4958-48C8-8378-7E962C0001A0}" srcId="{865DE0C2-83F7-4722-9542-C12E872D8D29}" destId="{27D46243-6837-4926-B3B5-8053E673ABE7}" srcOrd="3" destOrd="0" parTransId="{F1E8A09B-8620-449F-994F-CA2A937C4631}" sibTransId="{A40DF814-5466-4CB5-AE4B-85D74BF22619}"/>
    <dgm:cxn modelId="{6B68D5CC-D9C9-0D49-9D2F-F186E78F3B2D}" type="presOf" srcId="{A2606117-0F79-49DE-881A-E5ADAC57041F}" destId="{0078676F-1F0A-EC4C-B1C2-61D6A5D1336C}" srcOrd="1" destOrd="0" presId="urn:microsoft.com/office/officeart/2005/8/layout/vProcess5"/>
    <dgm:cxn modelId="{D32E15CD-C356-114D-B553-9FB37B79FACD}" type="presParOf" srcId="{5F10F837-7F60-394D-8146-78599B6F9B91}" destId="{994CD239-0DF2-0F4F-836D-4C4C57A915BA}" srcOrd="0" destOrd="0" presId="urn:microsoft.com/office/officeart/2005/8/layout/vProcess5"/>
    <dgm:cxn modelId="{2D715BDF-6BC1-0845-A754-FDA7994D42EA}" type="presParOf" srcId="{5F10F837-7F60-394D-8146-78599B6F9B91}" destId="{EE1F00CE-24AB-3444-AA7D-3F798495A8BB}" srcOrd="1" destOrd="0" presId="urn:microsoft.com/office/officeart/2005/8/layout/vProcess5"/>
    <dgm:cxn modelId="{D35A0C35-EE99-614E-8642-C56E8B2B429F}" type="presParOf" srcId="{5F10F837-7F60-394D-8146-78599B6F9B91}" destId="{A1F39BC1-4540-5344-B147-7B4EE27A9A49}" srcOrd="2" destOrd="0" presId="urn:microsoft.com/office/officeart/2005/8/layout/vProcess5"/>
    <dgm:cxn modelId="{AF545931-70BB-7347-A4F5-231F79B03654}" type="presParOf" srcId="{5F10F837-7F60-394D-8146-78599B6F9B91}" destId="{65E87D8B-B589-ED43-B49B-447F54319EA8}" srcOrd="3" destOrd="0" presId="urn:microsoft.com/office/officeart/2005/8/layout/vProcess5"/>
    <dgm:cxn modelId="{A72FDD66-B5F5-314A-972B-F214C0D40C4D}" type="presParOf" srcId="{5F10F837-7F60-394D-8146-78599B6F9B91}" destId="{8ADD9AA1-C796-C04C-9407-4B189FFF7DA6}" srcOrd="4" destOrd="0" presId="urn:microsoft.com/office/officeart/2005/8/layout/vProcess5"/>
    <dgm:cxn modelId="{F69D2C42-9A77-6345-A90A-E08487AB6D5E}" type="presParOf" srcId="{5F10F837-7F60-394D-8146-78599B6F9B91}" destId="{26BF2B9C-639A-7547-AFC6-1DECF057FDF3}" srcOrd="5" destOrd="0" presId="urn:microsoft.com/office/officeart/2005/8/layout/vProcess5"/>
    <dgm:cxn modelId="{2A3C37BD-7D0B-7C41-8B7D-8151BE26E66B}" type="presParOf" srcId="{5F10F837-7F60-394D-8146-78599B6F9B91}" destId="{348CA342-C35C-C84C-A148-57CFBF0FC88B}" srcOrd="6" destOrd="0" presId="urn:microsoft.com/office/officeart/2005/8/layout/vProcess5"/>
    <dgm:cxn modelId="{56DEDBE4-DCA7-9C43-BAA3-87ECD0F6C59F}" type="presParOf" srcId="{5F10F837-7F60-394D-8146-78599B6F9B91}" destId="{08C32A37-413B-5748-B22E-483199E8EF82}" srcOrd="7" destOrd="0" presId="urn:microsoft.com/office/officeart/2005/8/layout/vProcess5"/>
    <dgm:cxn modelId="{88B7F2AC-4A22-2246-8478-BB8237EE84D4}" type="presParOf" srcId="{5F10F837-7F60-394D-8146-78599B6F9B91}" destId="{19892C29-E09A-F54F-94FD-4B989EB16364}" srcOrd="8" destOrd="0" presId="urn:microsoft.com/office/officeart/2005/8/layout/vProcess5"/>
    <dgm:cxn modelId="{461C016F-CEFA-C744-B97F-29778AE705D6}" type="presParOf" srcId="{5F10F837-7F60-394D-8146-78599B6F9B91}" destId="{0078676F-1F0A-EC4C-B1C2-61D6A5D1336C}" srcOrd="9" destOrd="0" presId="urn:microsoft.com/office/officeart/2005/8/layout/vProcess5"/>
    <dgm:cxn modelId="{18A7997F-3D1D-294D-845E-C1C61E99C41E}" type="presParOf" srcId="{5F10F837-7F60-394D-8146-78599B6F9B91}" destId="{BBBF118B-0913-3E40-AD22-DA214C82EC99}" srcOrd="10" destOrd="0" presId="urn:microsoft.com/office/officeart/2005/8/layout/vProcess5"/>
    <dgm:cxn modelId="{F3746E75-CB35-0548-B18C-FCB0C18E82F8}" type="presParOf" srcId="{5F10F837-7F60-394D-8146-78599B6F9B91}" destId="{0446CFEE-0AC4-FD45-A05B-0444FB28508A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1F00CE-24AB-3444-AA7D-3F798495A8BB}">
      <dsp:nvSpPr>
        <dsp:cNvPr id="0" name=""/>
        <dsp:cNvSpPr/>
      </dsp:nvSpPr>
      <dsp:spPr>
        <a:xfrm>
          <a:off x="0" y="0"/>
          <a:ext cx="6156960" cy="68370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Schwierige Überwachung von Bienenstöcken bei Imkern</a:t>
          </a:r>
          <a:endParaRPr lang="en-US" sz="1800" kern="1200"/>
        </a:p>
      </dsp:txBody>
      <dsp:txXfrm>
        <a:off x="20025" y="20025"/>
        <a:ext cx="5361416" cy="643654"/>
      </dsp:txXfrm>
    </dsp:sp>
    <dsp:sp modelId="{A1F39BC1-4540-5344-B147-7B4EE27A9A49}">
      <dsp:nvSpPr>
        <dsp:cNvPr id="0" name=""/>
        <dsp:cNvSpPr/>
      </dsp:nvSpPr>
      <dsp:spPr>
        <a:xfrm>
          <a:off x="515645" y="808014"/>
          <a:ext cx="6156960" cy="683704"/>
        </a:xfrm>
        <a:prstGeom prst="roundRect">
          <a:avLst>
            <a:gd name="adj" fmla="val 10000"/>
          </a:avLst>
        </a:prstGeom>
        <a:solidFill>
          <a:schemeClr val="accent2">
            <a:hueOff val="-3450630"/>
            <a:satOff val="15286"/>
            <a:lumOff val="-56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Wichtige Parameter: Temperatur, Luftfeuchtigkeit, Gewicht</a:t>
          </a:r>
          <a:endParaRPr lang="en-US" sz="1800" kern="1200"/>
        </a:p>
      </dsp:txBody>
      <dsp:txXfrm>
        <a:off x="535670" y="828039"/>
        <a:ext cx="5156856" cy="643654"/>
      </dsp:txXfrm>
    </dsp:sp>
    <dsp:sp modelId="{65E87D8B-B589-ED43-B49B-447F54319EA8}">
      <dsp:nvSpPr>
        <dsp:cNvPr id="0" name=""/>
        <dsp:cNvSpPr/>
      </dsp:nvSpPr>
      <dsp:spPr>
        <a:xfrm>
          <a:off x="1023594" y="1616028"/>
          <a:ext cx="6156960" cy="683704"/>
        </a:xfrm>
        <a:prstGeom prst="roundRect">
          <a:avLst>
            <a:gd name="adj" fmla="val 10000"/>
          </a:avLst>
        </a:prstGeom>
        <a:solidFill>
          <a:schemeClr val="accent2">
            <a:hueOff val="-6901260"/>
            <a:satOff val="30573"/>
            <a:lumOff val="-112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Traditionelle Methoden: manuell, zeitaufwändig, fehleranfällig</a:t>
          </a:r>
          <a:endParaRPr lang="en-US" sz="1800" kern="1200"/>
        </a:p>
      </dsp:txBody>
      <dsp:txXfrm>
        <a:off x="1043619" y="1636053"/>
        <a:ext cx="5164552" cy="643654"/>
      </dsp:txXfrm>
    </dsp:sp>
    <dsp:sp modelId="{8ADD9AA1-C796-C04C-9407-4B189FFF7DA6}">
      <dsp:nvSpPr>
        <dsp:cNvPr id="0" name=""/>
        <dsp:cNvSpPr/>
      </dsp:nvSpPr>
      <dsp:spPr>
        <a:xfrm>
          <a:off x="1539239" y="2424043"/>
          <a:ext cx="6156960" cy="683704"/>
        </a:xfrm>
        <a:prstGeom prst="roundRect">
          <a:avLst>
            <a:gd name="adj" fmla="val 10000"/>
          </a:avLst>
        </a:prstGeom>
        <a:solidFill>
          <a:schemeClr val="accent2">
            <a:hueOff val="-10351890"/>
            <a:satOff val="45859"/>
            <a:lumOff val="-168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Bedarf an automatisiertem, verlässlichem Monitoring mit Echtzeitdaten</a:t>
          </a:r>
          <a:endParaRPr lang="en-US" sz="1800" kern="1200"/>
        </a:p>
      </dsp:txBody>
      <dsp:txXfrm>
        <a:off x="1559264" y="2444068"/>
        <a:ext cx="5156856" cy="643654"/>
      </dsp:txXfrm>
    </dsp:sp>
    <dsp:sp modelId="{26BF2B9C-639A-7547-AFC6-1DECF057FDF3}">
      <dsp:nvSpPr>
        <dsp:cNvPr id="0" name=""/>
        <dsp:cNvSpPr/>
      </dsp:nvSpPr>
      <dsp:spPr>
        <a:xfrm>
          <a:off x="5712552" y="523655"/>
          <a:ext cx="444407" cy="44440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5812544" y="523655"/>
        <a:ext cx="244423" cy="334416"/>
      </dsp:txXfrm>
    </dsp:sp>
    <dsp:sp modelId="{348CA342-C35C-C84C-A148-57CFBF0FC88B}">
      <dsp:nvSpPr>
        <dsp:cNvPr id="0" name=""/>
        <dsp:cNvSpPr/>
      </dsp:nvSpPr>
      <dsp:spPr>
        <a:xfrm>
          <a:off x="6228197" y="1331670"/>
          <a:ext cx="444407" cy="44440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5472996"/>
            <a:satOff val="15661"/>
            <a:lumOff val="-104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472996"/>
              <a:satOff val="15661"/>
              <a:lumOff val="-10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6328189" y="1331670"/>
        <a:ext cx="244423" cy="334416"/>
      </dsp:txXfrm>
    </dsp:sp>
    <dsp:sp modelId="{08C32A37-413B-5748-B22E-483199E8EF82}">
      <dsp:nvSpPr>
        <dsp:cNvPr id="0" name=""/>
        <dsp:cNvSpPr/>
      </dsp:nvSpPr>
      <dsp:spPr>
        <a:xfrm>
          <a:off x="6736146" y="2139684"/>
          <a:ext cx="444407" cy="44440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0945993"/>
            <a:satOff val="31321"/>
            <a:lumOff val="-208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0945993"/>
              <a:satOff val="31321"/>
              <a:lumOff val="-20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6836138" y="2139684"/>
        <a:ext cx="244423" cy="3344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6489BF-E36B-6249-9C3B-326017151068}" type="datetimeFigureOut">
              <a:rPr lang="de-AT" smtClean="0"/>
              <a:t>26.06.25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742A1-DFDF-D443-984E-DD53334BD706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63996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36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36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95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59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06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190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711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42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38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981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9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619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3455" y="3672873"/>
            <a:ext cx="7772400" cy="1470025"/>
          </a:xfrm>
        </p:spPr>
        <p:txBody>
          <a:bodyPr>
            <a:normAutofit/>
          </a:bodyPr>
          <a:lstStyle/>
          <a:p>
            <a:r>
              <a:rPr dirty="0"/>
              <a:t>Smart Beehive Monitoring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5855" y="5014748"/>
            <a:ext cx="7467600" cy="1752600"/>
          </a:xfrm>
        </p:spPr>
        <p:txBody>
          <a:bodyPr>
            <a:normAutofit/>
          </a:bodyPr>
          <a:lstStyle/>
          <a:p>
            <a:endParaRPr lang="en-AT" dirty="0"/>
          </a:p>
          <a:p>
            <a:r>
              <a:rPr lang="en-GB" sz="3000" b="1" dirty="0"/>
              <a:t>Team:</a:t>
            </a:r>
            <a:r>
              <a:rPr lang="en-GB" sz="3000" dirty="0"/>
              <a:t> Daniel </a:t>
            </a:r>
            <a:r>
              <a:rPr lang="en-GB" sz="3000" dirty="0" err="1"/>
              <a:t>Hametner</a:t>
            </a:r>
            <a:r>
              <a:rPr lang="en-GB" sz="3000" dirty="0"/>
              <a:t>, Christopher Nobis</a:t>
            </a:r>
            <a:br>
              <a:rPr lang="en-GB" sz="3000" dirty="0"/>
            </a:br>
            <a:endParaRPr sz="3000" dirty="0"/>
          </a:p>
        </p:txBody>
      </p:sp>
      <p:pic>
        <p:nvPicPr>
          <p:cNvPr id="5" name="Picture 4" descr="A bee on a computer&#10;&#10;AI-generated content may be incorrect.">
            <a:extLst>
              <a:ext uri="{FF2B5EF4-FFF2-40B4-BE49-F238E27FC236}">
                <a16:creationId xmlns:a16="http://schemas.microsoft.com/office/drawing/2014/main" id="{3365291D-57EA-CC00-9A6A-64C704ABD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2493" y="0"/>
            <a:ext cx="4268514" cy="42685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Ergebnisse</a:t>
            </a:r>
            <a:r>
              <a:rPr lang="de-AT" dirty="0"/>
              <a:t> </a:t>
            </a:r>
            <a:r>
              <a:rPr lang="en-GB" dirty="0"/>
              <a:t>&amp; </a:t>
            </a:r>
            <a:r>
              <a:rPr lang="en-GB" dirty="0" err="1"/>
              <a:t>mögliche</a:t>
            </a:r>
            <a:r>
              <a:rPr lang="en-GB" dirty="0"/>
              <a:t> </a:t>
            </a:r>
            <a:r>
              <a:rPr lang="en-GB" dirty="0" err="1"/>
              <a:t>erweiterungen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Funktionierender</a:t>
            </a:r>
            <a:r>
              <a:rPr lang="en-GB" dirty="0"/>
              <a:t> </a:t>
            </a:r>
            <a:r>
              <a:rPr lang="en-GB" dirty="0" err="1"/>
              <a:t>Prototyp</a:t>
            </a:r>
            <a:r>
              <a:rPr lang="en-GB" dirty="0"/>
              <a:t> für </a:t>
            </a:r>
            <a:r>
              <a:rPr lang="en-GB" dirty="0" err="1"/>
              <a:t>automatisierte</a:t>
            </a:r>
            <a:r>
              <a:rPr lang="en-GB" dirty="0"/>
              <a:t> </a:t>
            </a:r>
            <a:r>
              <a:rPr lang="en-GB" dirty="0" err="1"/>
              <a:t>Erfassung</a:t>
            </a:r>
            <a:r>
              <a:rPr lang="en-GB" dirty="0"/>
              <a:t> und </a:t>
            </a:r>
            <a:r>
              <a:rPr lang="en-GB" dirty="0" err="1"/>
              <a:t>Überwachung</a:t>
            </a:r>
            <a:r>
              <a:rPr lang="en-GB" dirty="0"/>
              <a:t> von </a:t>
            </a:r>
            <a:r>
              <a:rPr lang="en-GB" dirty="0" err="1"/>
              <a:t>Bienenstöcken</a:t>
            </a:r>
            <a:endParaRPr lang="en-GB" dirty="0"/>
          </a:p>
          <a:p>
            <a:r>
              <a:rPr lang="en-GB" dirty="0"/>
              <a:t>Intuitive Web-</a:t>
            </a:r>
            <a:r>
              <a:rPr lang="en-GB" dirty="0" err="1"/>
              <a:t>Oberfläche</a:t>
            </a:r>
            <a:endParaRPr lang="en-GB" dirty="0"/>
          </a:p>
          <a:p>
            <a:r>
              <a:rPr lang="en-GB" dirty="0" err="1"/>
              <a:t>Modularer</a:t>
            </a:r>
            <a:r>
              <a:rPr lang="en-GB" dirty="0"/>
              <a:t> Aufbau: </a:t>
            </a:r>
            <a:r>
              <a:rPr lang="en-GB" dirty="0" err="1"/>
              <a:t>leicht</a:t>
            </a:r>
            <a:r>
              <a:rPr lang="en-GB" dirty="0"/>
              <a:t> </a:t>
            </a:r>
            <a:r>
              <a:rPr lang="en-GB" dirty="0" err="1"/>
              <a:t>erweiterbar</a:t>
            </a:r>
            <a:r>
              <a:rPr lang="en-GB" dirty="0"/>
              <a:t> um </a:t>
            </a:r>
            <a:r>
              <a:rPr lang="en-GB" dirty="0" err="1"/>
              <a:t>weitere</a:t>
            </a:r>
            <a:r>
              <a:rPr lang="en-GB" dirty="0"/>
              <a:t> </a:t>
            </a:r>
            <a:r>
              <a:rPr lang="en-GB" dirty="0" err="1"/>
              <a:t>Sensoren</a:t>
            </a:r>
            <a:r>
              <a:rPr lang="en-GB" dirty="0"/>
              <a:t> </a:t>
            </a:r>
            <a:r>
              <a:rPr lang="en-GB" dirty="0" err="1"/>
              <a:t>oder</a:t>
            </a:r>
            <a:r>
              <a:rPr lang="en-GB" dirty="0"/>
              <a:t> Features</a:t>
            </a:r>
          </a:p>
          <a:p>
            <a:r>
              <a:rPr lang="en-GB" b="1" dirty="0" err="1"/>
              <a:t>Interessante</a:t>
            </a:r>
            <a:r>
              <a:rPr lang="en-GB" b="1" dirty="0"/>
              <a:t> </a:t>
            </a:r>
            <a:r>
              <a:rPr lang="en-GB" b="1" dirty="0" err="1"/>
              <a:t>nächste</a:t>
            </a:r>
            <a:r>
              <a:rPr lang="en-GB" b="1" dirty="0"/>
              <a:t> </a:t>
            </a:r>
            <a:r>
              <a:rPr lang="en-GB" b="1" dirty="0" err="1"/>
              <a:t>Ausbaustufe</a:t>
            </a:r>
            <a:r>
              <a:rPr lang="en-GB" dirty="0"/>
              <a:t>: Live-</a:t>
            </a:r>
            <a:r>
              <a:rPr lang="en-GB" dirty="0" err="1"/>
              <a:t>Datenversand</a:t>
            </a:r>
            <a:r>
              <a:rPr lang="en-GB" dirty="0"/>
              <a:t> </a:t>
            </a:r>
            <a:r>
              <a:rPr lang="en-GB" dirty="0" err="1"/>
              <a:t>über</a:t>
            </a:r>
            <a:r>
              <a:rPr lang="en-GB" dirty="0"/>
              <a:t> LoRa, </a:t>
            </a:r>
            <a:r>
              <a:rPr lang="en-GB" dirty="0" err="1"/>
              <a:t>Unterstützung</a:t>
            </a:r>
            <a:r>
              <a:rPr lang="en-GB" dirty="0"/>
              <a:t> für </a:t>
            </a:r>
            <a:r>
              <a:rPr lang="en-GB" dirty="0" err="1"/>
              <a:t>frisch</a:t>
            </a:r>
            <a:r>
              <a:rPr lang="en-GB" dirty="0"/>
              <a:t> </a:t>
            </a:r>
            <a:r>
              <a:rPr lang="en-GB" dirty="0" err="1"/>
              <a:t>besiedelte</a:t>
            </a:r>
            <a:r>
              <a:rPr lang="en-GB" dirty="0"/>
              <a:t> </a:t>
            </a:r>
            <a:r>
              <a:rPr lang="en-GB" dirty="0" err="1"/>
              <a:t>Bienenstöcke</a:t>
            </a:r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F52B4-D04E-C37B-D3FD-AFF5B08910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B54C6-2B68-D014-EB1A-B93DEF258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2386744"/>
            <a:ext cx="3364992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200" dirty="0" err="1"/>
              <a:t>Vielen</a:t>
            </a:r>
            <a:r>
              <a:rPr lang="en-US" sz="2200" dirty="0"/>
              <a:t> dank!</a:t>
            </a:r>
          </a:p>
        </p:txBody>
      </p:sp>
      <p:pic>
        <p:nvPicPr>
          <p:cNvPr id="6" name="Picture 5" descr="A bee on a computer&#10;&#10;AI-generated content may be incorrect.">
            <a:extLst>
              <a:ext uri="{FF2B5EF4-FFF2-40B4-BE49-F238E27FC236}">
                <a16:creationId xmlns:a16="http://schemas.microsoft.com/office/drawing/2014/main" id="{E58438B0-41D6-7169-2CA2-FEE186597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772" y="1464563"/>
            <a:ext cx="3614168" cy="361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3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352" y="964692"/>
            <a:ext cx="5797296" cy="1188720"/>
          </a:xfrm>
        </p:spPr>
        <p:txBody>
          <a:bodyPr>
            <a:normAutofit/>
          </a:bodyPr>
          <a:lstStyle/>
          <a:p>
            <a:r>
              <a:rPr lang="de-AT" dirty="0"/>
              <a:t>Problem Statement</a:t>
            </a:r>
            <a:endParaRPr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984FF476-1A99-37FB-E762-21A69964CB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9254985"/>
              </p:ext>
            </p:extLst>
          </p:nvPr>
        </p:nvGraphicFramePr>
        <p:xfrm>
          <a:off x="723900" y="2638425"/>
          <a:ext cx="7696200" cy="3107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57ABCC-063C-E354-4C89-636C4E614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82DBE-2926-A16A-AA14-472A32CBF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2386744"/>
            <a:ext cx="3364992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000"/>
              <a:t>Technologische</a:t>
            </a:r>
            <a:r>
              <a:rPr lang="en-US" sz="2000" dirty="0"/>
              <a:t> </a:t>
            </a:r>
            <a:r>
              <a:rPr lang="en-US" sz="2000"/>
              <a:t>Aspekte</a:t>
            </a:r>
            <a:r>
              <a:rPr lang="en-US" sz="2000" dirty="0"/>
              <a:t>: Software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F0F143B-3981-4FC2-BB15-0C5867633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9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A71237-775F-BEFA-71AD-E7A4F4B9A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0612" y="640080"/>
            <a:ext cx="2372487" cy="2544223"/>
          </a:xfrm>
          <a:prstGeom prst="rect">
            <a:avLst/>
          </a:prstGeom>
        </p:spPr>
      </p:pic>
      <p:pic>
        <p:nvPicPr>
          <p:cNvPr id="4" name="Picture 3" descr="A bee on a computer&#10;&#10;AI-generated content may be incorrect.">
            <a:extLst>
              <a:ext uri="{FF2B5EF4-FFF2-40B4-BE49-F238E27FC236}">
                <a16:creationId xmlns:a16="http://schemas.microsoft.com/office/drawing/2014/main" id="{A880F5DA-B509-9468-3661-7B66945C9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7694" y="3671316"/>
            <a:ext cx="2338324" cy="233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337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15AA7E-36DE-9A08-B1ED-E80A9AEB8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4B04E-DB88-2F2B-CFD7-E28449249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/>
              <a:t>Lösungsansatz: Software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D94DF-C7AB-E41F-6B1D-999DEBD36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045" y="2638045"/>
            <a:ext cx="6073297" cy="3255263"/>
          </a:xfrm>
        </p:spPr>
        <p:txBody>
          <a:bodyPr>
            <a:normAutofit/>
          </a:bodyPr>
          <a:lstStyle/>
          <a:p>
            <a:r>
              <a:rPr lang="en-GB" dirty="0"/>
              <a:t>Drei </a:t>
            </a:r>
            <a:r>
              <a:rPr lang="en-GB" dirty="0" err="1"/>
              <a:t>Kernkomponenten</a:t>
            </a:r>
            <a:r>
              <a:rPr lang="en-GB" dirty="0"/>
              <a:t>:  Arduino-Firmware, Backend Microservices, Frontend </a:t>
            </a:r>
            <a:r>
              <a:rPr lang="en-GB" dirty="0" err="1"/>
              <a:t>Webanwendung</a:t>
            </a:r>
            <a:endParaRPr lang="en-GB" dirty="0"/>
          </a:p>
          <a:p>
            <a:r>
              <a:rPr lang="en-GB" dirty="0" err="1"/>
              <a:t>Vollständiger</a:t>
            </a:r>
            <a:r>
              <a:rPr lang="en-GB" dirty="0"/>
              <a:t> </a:t>
            </a:r>
            <a:r>
              <a:rPr lang="en-GB" dirty="0" err="1"/>
              <a:t>Datenfluss</a:t>
            </a:r>
            <a:r>
              <a:rPr lang="en-GB" dirty="0"/>
              <a:t>: von der </a:t>
            </a:r>
            <a:r>
              <a:rPr lang="en-GB" dirty="0" err="1"/>
              <a:t>Datenerfassung</a:t>
            </a:r>
            <a:r>
              <a:rPr lang="en-GB" dirty="0"/>
              <a:t> bis </a:t>
            </a:r>
            <a:r>
              <a:rPr lang="en-GB" dirty="0" err="1"/>
              <a:t>zur</a:t>
            </a:r>
            <a:r>
              <a:rPr lang="en-GB" dirty="0"/>
              <a:t> </a:t>
            </a:r>
            <a:r>
              <a:rPr lang="en-GB" dirty="0" err="1"/>
              <a:t>Visualisierung</a:t>
            </a:r>
            <a:endParaRPr lang="en-GB" dirty="0"/>
          </a:p>
          <a:p>
            <a:r>
              <a:rPr lang="en-GB" dirty="0" err="1"/>
              <a:t>Fokus</a:t>
            </a:r>
            <a:r>
              <a:rPr lang="en-GB" dirty="0"/>
              <a:t> auf </a:t>
            </a:r>
            <a:r>
              <a:rPr lang="en-GB" dirty="0" err="1"/>
              <a:t>Skalierbarkeit</a:t>
            </a:r>
            <a:r>
              <a:rPr lang="en-GB" dirty="0"/>
              <a:t>, </a:t>
            </a:r>
            <a:r>
              <a:rPr lang="en-GB" dirty="0" err="1"/>
              <a:t>Zuverlässigkeit</a:t>
            </a:r>
            <a:r>
              <a:rPr lang="en-GB" dirty="0"/>
              <a:t> und </a:t>
            </a:r>
            <a:r>
              <a:rPr lang="en-GB" dirty="0" err="1"/>
              <a:t>Echtzeitfähigkeit</a:t>
            </a:r>
            <a:endParaRPr lang="en-GB" dirty="0"/>
          </a:p>
          <a:p>
            <a:endParaRPr lang="en-GB" dirty="0"/>
          </a:p>
        </p:txBody>
      </p:sp>
      <p:pic>
        <p:nvPicPr>
          <p:cNvPr id="11" name="Picture 10" descr="A white rectangular sign with black text&#10;&#10;AI-generated content may be incorrect.">
            <a:extLst>
              <a:ext uri="{FF2B5EF4-FFF2-40B4-BE49-F238E27FC236}">
                <a16:creationId xmlns:a16="http://schemas.microsoft.com/office/drawing/2014/main" id="{74FF5FDF-3D1B-09FA-A9FD-D34311D5C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111" y="4505746"/>
            <a:ext cx="77724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11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1CE57-3932-76DA-27FD-AC0815638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AC38C-5E88-AEC7-6014-1D374E53A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/>
              <a:t>Lösungsansatz: Software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3E9AE-ED27-2AAE-0120-EF1B205BB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045" y="2638045"/>
            <a:ext cx="6073297" cy="3255263"/>
          </a:xfrm>
        </p:spPr>
        <p:txBody>
          <a:bodyPr>
            <a:normAutofit/>
          </a:bodyPr>
          <a:lstStyle/>
          <a:p>
            <a:r>
              <a:rPr lang="en-GB" dirty="0"/>
              <a:t>Arduino-Firmware: </a:t>
            </a:r>
            <a:r>
              <a:rPr lang="en-GB" dirty="0" err="1"/>
              <a:t>Regelmäßiges</a:t>
            </a:r>
            <a:r>
              <a:rPr lang="en-GB" dirty="0"/>
              <a:t> </a:t>
            </a:r>
            <a:r>
              <a:rPr lang="en-GB" dirty="0" err="1"/>
              <a:t>Auslesen</a:t>
            </a:r>
            <a:r>
              <a:rPr lang="en-GB" dirty="0"/>
              <a:t> von </a:t>
            </a:r>
            <a:r>
              <a:rPr lang="en-GB" dirty="0" err="1"/>
              <a:t>Messwerten</a:t>
            </a:r>
            <a:endParaRPr lang="en-GB" dirty="0"/>
          </a:p>
          <a:p>
            <a:r>
              <a:rPr lang="en-GB" dirty="0"/>
              <a:t>MQTT-</a:t>
            </a:r>
            <a:r>
              <a:rPr lang="en-GB" dirty="0" err="1"/>
              <a:t>Protokoll</a:t>
            </a:r>
            <a:r>
              <a:rPr lang="en-GB" dirty="0"/>
              <a:t> </a:t>
            </a:r>
            <a:r>
              <a:rPr lang="en-GB" dirty="0" err="1"/>
              <a:t>zur</a:t>
            </a:r>
            <a:r>
              <a:rPr lang="en-GB" dirty="0"/>
              <a:t> </a:t>
            </a:r>
            <a:r>
              <a:rPr lang="en-GB" dirty="0" err="1"/>
              <a:t>drahtlosen</a:t>
            </a:r>
            <a:r>
              <a:rPr lang="en-GB" dirty="0"/>
              <a:t> </a:t>
            </a:r>
            <a:r>
              <a:rPr lang="en-GB" dirty="0" err="1"/>
              <a:t>Übertragung</a:t>
            </a:r>
            <a:endParaRPr lang="en-GB" dirty="0"/>
          </a:p>
          <a:p>
            <a:r>
              <a:rPr lang="en-GB" dirty="0"/>
              <a:t>Microservice-</a:t>
            </a:r>
            <a:r>
              <a:rPr lang="en-GB" dirty="0" err="1"/>
              <a:t>basiertes</a:t>
            </a:r>
            <a:r>
              <a:rPr lang="en-GB" dirty="0"/>
              <a:t> Backend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862B1D-436C-A19F-1988-2F1EADA1C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658" y="4166697"/>
            <a:ext cx="6595009" cy="193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4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0610D-CFD9-915D-A3AD-A22E5C1F0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C4114-57F1-1C02-9B02-1B5A2003B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964692"/>
            <a:ext cx="2887218" cy="1188720"/>
          </a:xfrm>
        </p:spPr>
        <p:txBody>
          <a:bodyPr>
            <a:normAutofit/>
          </a:bodyPr>
          <a:lstStyle/>
          <a:p>
            <a:r>
              <a:rPr lang="de-AT" sz="2000"/>
              <a:t>Lösungsansatz: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821D0-E280-AAF4-47C8-686133759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504" y="2638044"/>
            <a:ext cx="2887218" cy="3101983"/>
          </a:xfrm>
        </p:spPr>
        <p:txBody>
          <a:bodyPr>
            <a:normAutofit/>
          </a:bodyPr>
          <a:lstStyle/>
          <a:p>
            <a:r>
              <a:rPr lang="en-GB" dirty="0"/>
              <a:t>Frontend: </a:t>
            </a:r>
            <a:r>
              <a:rPr lang="en-GB" dirty="0" err="1"/>
              <a:t>BeeRduino</a:t>
            </a:r>
            <a:r>
              <a:rPr lang="en-GB" dirty="0"/>
              <a:t> Dashboard</a:t>
            </a:r>
          </a:p>
          <a:p>
            <a:r>
              <a:rPr lang="en-GB" dirty="0"/>
              <a:t>React &amp; Apollo Client </a:t>
            </a:r>
            <a:r>
              <a:rPr lang="en-GB" dirty="0" err="1"/>
              <a:t>basierte</a:t>
            </a:r>
            <a:r>
              <a:rPr lang="en-GB" dirty="0"/>
              <a:t> </a:t>
            </a:r>
            <a:r>
              <a:rPr lang="en-GB" dirty="0" err="1"/>
              <a:t>Webanwendung</a:t>
            </a:r>
            <a:endParaRPr lang="en-GB" dirty="0"/>
          </a:p>
          <a:p>
            <a:r>
              <a:rPr lang="en-GB" dirty="0" err="1"/>
              <a:t>Messwerte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Zeitreihen-Diagramme</a:t>
            </a:r>
            <a:endParaRPr lang="en-GB" dirty="0"/>
          </a:p>
          <a:p>
            <a:r>
              <a:rPr lang="en-GB" dirty="0"/>
              <a:t>Live-Updates per </a:t>
            </a:r>
            <a:r>
              <a:rPr lang="en-GB" dirty="0" err="1"/>
              <a:t>GraphQL</a:t>
            </a:r>
            <a:r>
              <a:rPr lang="en-GB" dirty="0"/>
              <a:t> Subscription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293E58-4DB6-66C2-F3DE-D557EE7D1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420" y="525983"/>
            <a:ext cx="3905455" cy="539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13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CB4591-56EC-36BD-12A8-0CD3FD1357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1B75C-6897-471B-2A6C-13333B72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2386744"/>
            <a:ext cx="3364992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000"/>
              <a:t>Technologische Aspekte: Hardware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0F143B-3981-4FC2-BB15-0C5867633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9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C26F58-E8C3-8AFC-3ECD-246296AAC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458" y="553550"/>
            <a:ext cx="2338324" cy="3117766"/>
          </a:xfrm>
          <a:prstGeom prst="rect">
            <a:avLst/>
          </a:prstGeom>
        </p:spPr>
      </p:pic>
      <p:pic>
        <p:nvPicPr>
          <p:cNvPr id="4" name="Picture 3" descr="A bee on a computer&#10;&#10;AI-generated content may be incorrect.">
            <a:extLst>
              <a:ext uri="{FF2B5EF4-FFF2-40B4-BE49-F238E27FC236}">
                <a16:creationId xmlns:a16="http://schemas.microsoft.com/office/drawing/2014/main" id="{D0F4C46D-2B14-2C13-8038-A06517900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7694" y="3671316"/>
            <a:ext cx="2338324" cy="233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374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Lösungsansatz</a:t>
            </a:r>
            <a:r>
              <a:rPr lang="de-AT" dirty="0"/>
              <a:t>: Hardware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0111" y="2549922"/>
            <a:ext cx="5937755" cy="3101983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IoT-System für </a:t>
            </a:r>
            <a:r>
              <a:rPr lang="en-GB" dirty="0" err="1"/>
              <a:t>kontinuierliche</a:t>
            </a:r>
            <a:r>
              <a:rPr lang="en-GB" dirty="0"/>
              <a:t> </a:t>
            </a:r>
            <a:r>
              <a:rPr lang="en-GB" dirty="0" err="1"/>
              <a:t>Überwachung</a:t>
            </a:r>
            <a:r>
              <a:rPr lang="en-GB" dirty="0"/>
              <a:t> von </a:t>
            </a:r>
            <a:r>
              <a:rPr lang="en-GB" dirty="0" err="1"/>
              <a:t>Bienenstöcken</a:t>
            </a:r>
            <a:endParaRPr lang="en-GB" dirty="0"/>
          </a:p>
          <a:p>
            <a:endParaRPr lang="en-GB" dirty="0"/>
          </a:p>
          <a:p>
            <a:r>
              <a:rPr lang="en-GB" b="1" dirty="0"/>
              <a:t>Arduino MKR WAN 1310:</a:t>
            </a:r>
            <a:endParaRPr lang="en-GB" dirty="0"/>
          </a:p>
          <a:p>
            <a:pPr lvl="1"/>
            <a:r>
              <a:rPr lang="en-GB" dirty="0"/>
              <a:t>Cortex-M0+ 32-bit ARM </a:t>
            </a:r>
            <a:r>
              <a:rPr lang="en-GB" dirty="0" err="1"/>
              <a:t>Prozessor</a:t>
            </a:r>
            <a:endParaRPr lang="en-GB" dirty="0"/>
          </a:p>
          <a:p>
            <a:pPr lvl="1"/>
            <a:r>
              <a:rPr lang="en-GB" dirty="0" err="1"/>
              <a:t>Integriertes</a:t>
            </a:r>
            <a:r>
              <a:rPr lang="en-GB" dirty="0"/>
              <a:t> LoRa Modul für Long-Range-</a:t>
            </a:r>
            <a:r>
              <a:rPr lang="en-GB" dirty="0" err="1"/>
              <a:t>Kommunikation</a:t>
            </a:r>
            <a:endParaRPr lang="en-GB" dirty="0"/>
          </a:p>
          <a:p>
            <a:endParaRPr lang="en-GB" dirty="0"/>
          </a:p>
          <a:p>
            <a:r>
              <a:rPr lang="en-GB" b="1" dirty="0" err="1"/>
              <a:t>Sensoren</a:t>
            </a:r>
            <a:r>
              <a:rPr lang="en-GB" b="1" dirty="0"/>
              <a:t>:</a:t>
            </a:r>
            <a:endParaRPr lang="en-GB" dirty="0"/>
          </a:p>
          <a:p>
            <a:pPr lvl="1"/>
            <a:r>
              <a:rPr lang="en-GB" dirty="0"/>
              <a:t>2x DHT22 (</a:t>
            </a:r>
            <a:r>
              <a:rPr lang="en-GB" dirty="0" err="1"/>
              <a:t>Temperatur</a:t>
            </a:r>
            <a:r>
              <a:rPr lang="en-GB" dirty="0"/>
              <a:t> &amp; </a:t>
            </a:r>
            <a:r>
              <a:rPr lang="en-GB" dirty="0" err="1"/>
              <a:t>Luftfeuchtigkeit</a:t>
            </a:r>
            <a:r>
              <a:rPr lang="en-GB" dirty="0"/>
              <a:t> </a:t>
            </a:r>
            <a:r>
              <a:rPr lang="en-GB" dirty="0" err="1"/>
              <a:t>innen</a:t>
            </a:r>
            <a:r>
              <a:rPr lang="en-GB" dirty="0"/>
              <a:t>/</a:t>
            </a:r>
            <a:r>
              <a:rPr lang="en-GB" dirty="0" err="1"/>
              <a:t>außen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HX711 (Waage für </a:t>
            </a:r>
            <a:r>
              <a:rPr lang="en-GB" dirty="0" err="1"/>
              <a:t>Gewichtsmessung</a:t>
            </a:r>
            <a:r>
              <a:rPr lang="en-GB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E46D93-1318-5A04-1277-AD33A7263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626" y="2493277"/>
            <a:ext cx="2133660" cy="379317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EAD0FD2-AF9A-4626-A717-49B022352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6971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2386744"/>
            <a:ext cx="3364992" cy="1645920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200" dirty="0"/>
              <a:t>Demo</a:t>
            </a: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39AF048-01BF-4742-B8D3-428C27C15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ee on a computer&#10;&#10;AI-generated content may be incorrect.">
            <a:extLst>
              <a:ext uri="{FF2B5EF4-FFF2-40B4-BE49-F238E27FC236}">
                <a16:creationId xmlns:a16="http://schemas.microsoft.com/office/drawing/2014/main" id="{F18D1CDF-3AF2-77DF-D053-9DD662046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772" y="1464563"/>
            <a:ext cx="3614168" cy="36141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551</TotalTime>
  <Words>199</Words>
  <Application>Microsoft Macintosh PowerPoint</Application>
  <PresentationFormat>On-screen Show (4:3)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Arial</vt:lpstr>
      <vt:lpstr>Gill Sans MT</vt:lpstr>
      <vt:lpstr>Parcel</vt:lpstr>
      <vt:lpstr>Smart Beehive Monitoring</vt:lpstr>
      <vt:lpstr>Problem Statement</vt:lpstr>
      <vt:lpstr>Technologische Aspekte: Software</vt:lpstr>
      <vt:lpstr>Lösungsansatz: Software</vt:lpstr>
      <vt:lpstr>Lösungsansatz: Software</vt:lpstr>
      <vt:lpstr>Lösungsansatz: Software</vt:lpstr>
      <vt:lpstr>Technologische Aspekte: Hardware</vt:lpstr>
      <vt:lpstr>Lösungsansatz: Hardware</vt:lpstr>
      <vt:lpstr>Demo</vt:lpstr>
      <vt:lpstr>Ergebnisse &amp; mögliche erweiterungen</vt:lpstr>
      <vt:lpstr>Vielen dank!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Nobis Christopher - s2110307080</cp:lastModifiedBy>
  <cp:revision>32</cp:revision>
  <dcterms:created xsi:type="dcterms:W3CDTF">2013-01-27T09:14:16Z</dcterms:created>
  <dcterms:modified xsi:type="dcterms:W3CDTF">2025-06-26T18:17:46Z</dcterms:modified>
  <cp:category/>
</cp:coreProperties>
</file>

<file path=docProps/thumbnail.jpeg>
</file>